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Miller" userId="33ba9b3f892186c7" providerId="LiveId" clId="{27543C23-93CE-4225-B94F-44972B347D41}"/>
    <pc:docChg chg="modSld">
      <pc:chgData name="Mike Miller" userId="33ba9b3f892186c7" providerId="LiveId" clId="{27543C23-93CE-4225-B94F-44972B347D41}" dt="2025-02-21T14:14:18.210" v="106" actId="20577"/>
      <pc:docMkLst>
        <pc:docMk/>
      </pc:docMkLst>
      <pc:sldChg chg="modSp mod">
        <pc:chgData name="Mike Miller" userId="33ba9b3f892186c7" providerId="LiveId" clId="{27543C23-93CE-4225-B94F-44972B347D41}" dt="2025-02-21T14:14:18.210" v="106" actId="20577"/>
        <pc:sldMkLst>
          <pc:docMk/>
          <pc:sldMk cId="1779871893" sldId="259"/>
        </pc:sldMkLst>
        <pc:spChg chg="mod">
          <ac:chgData name="Mike Miller" userId="33ba9b3f892186c7" providerId="LiveId" clId="{27543C23-93CE-4225-B94F-44972B347D41}" dt="2025-02-21T14:14:18.210" v="106" actId="20577"/>
          <ac:spMkLst>
            <pc:docMk/>
            <pc:sldMk cId="1779871893" sldId="259"/>
            <ac:spMk id="10" creationId="{F1F01E99-3A38-72EC-4F48-6F16284440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27AD1-5362-4D85-92E0-57617B152AE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4AD4E-2E07-46A4-8FFF-37AADF421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4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64D5-B817-7141-07A8-F859561CB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2DD2B-DF80-A32A-2777-90384251D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3A2FB-2478-4B65-57B9-0987C957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5025-6016-41DF-A2CE-F5E4B69ED2C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D85C-019F-3DEA-3218-3D01683F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61F48-3BC9-73D4-66E9-11F4B917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8354" y="6448426"/>
            <a:ext cx="1747684" cy="365125"/>
          </a:xfrm>
        </p:spPr>
        <p:txBody>
          <a:bodyPr/>
          <a:lstStyle/>
          <a:p>
            <a:fld id="{BF17412D-DD45-47DB-AB2C-B9E0A176CB51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1058" y="6453137"/>
            <a:ext cx="4114800" cy="365125"/>
          </a:xfrm>
        </p:spPr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5"/>
            <a:ext cx="2743200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93412-4634-3A3F-E637-C166584F98BA}"/>
              </a:ext>
            </a:extLst>
          </p:cNvPr>
          <p:cNvCxnSpPr>
            <a:cxnSpLocks/>
          </p:cNvCxnSpPr>
          <p:nvPr userDrawn="1"/>
        </p:nvCxnSpPr>
        <p:spPr>
          <a:xfrm>
            <a:off x="5889521" y="561667"/>
            <a:ext cx="0" cy="573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AC3F0E-4E64-C4F3-613B-C15C4145F96B}"/>
              </a:ext>
            </a:extLst>
          </p:cNvPr>
          <p:cNvCxnSpPr>
            <a:cxnSpLocks/>
          </p:cNvCxnSpPr>
          <p:nvPr userDrawn="1"/>
        </p:nvCxnSpPr>
        <p:spPr>
          <a:xfrm>
            <a:off x="0" y="32643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A922A553-62F9-9F69-80E2-E7E6B1B6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99260" cy="7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57B6-5DFD-41AF-9357-899D75DE8ADA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458" y="6356349"/>
            <a:ext cx="2743200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0B74D8-6632-3918-9B9F-66B43D377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496"/>
            <a:ext cx="12192000" cy="47370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CA8EDF5-3A4A-2997-6E8E-48DE09F6D0AF}"/>
              </a:ext>
            </a:extLst>
          </p:cNvPr>
          <p:cNvSpPr txBox="1"/>
          <p:nvPr userDrawn="1"/>
        </p:nvSpPr>
        <p:spPr>
          <a:xfrm>
            <a:off x="2507225" y="504589"/>
            <a:ext cx="697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CAPABILITY BRIEF</a:t>
            </a:r>
          </a:p>
        </p:txBody>
      </p:sp>
    </p:spTree>
    <p:extLst>
      <p:ext uri="{BB962C8B-B14F-4D97-AF65-F5344CB8AC3E}">
        <p14:creationId xmlns:p14="http://schemas.microsoft.com/office/powerpoint/2010/main" val="198146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D9E6-5B10-4573-A653-59806F3885B2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4458" y="6356349"/>
            <a:ext cx="2743200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0B74D8-6632-3918-9B9F-66B43D377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496"/>
            <a:ext cx="12192000" cy="47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9D7F-3F83-35D8-A207-98AA1730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3591-06EF-1958-8B3F-2E2673401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F699F-E6A6-4090-C4B2-ECF5C97E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E5633-8182-B89F-7B64-BDE066D7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6331-0931-47CC-A142-B66AB27F0492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47925-28C2-8275-FCC6-09A2CF9E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B3CBD-A966-9DCA-A366-2ED6497B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0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B6AE-E94D-6A5A-13B5-0438615B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0255E-69A3-4934-B0E2-ABF473AA6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14B46-B62C-66A5-6D3B-7E9F4914C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B84ED-66B3-AC74-E726-7598315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C9D6-03BE-4C03-BA45-95E30E364F3F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8E29-28E8-3B16-EF92-DDD80F51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9CF7D-BB61-1506-B1D9-C015C78E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8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24007B-9B6D-BA0A-E0F3-C3EF92487E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43392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86CB66-89DB-9EE7-E5C3-A3817DB2D3A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7956" y="1186006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1C2686-E4C7-23E7-FDED-7F24B86D7EE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06328" y="1652025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6BF673-5435-3945-E8E6-C1CE3D3CE7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26084" y="1194639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AADE8D-7445-E481-A04D-05DF8937E06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54701" y="1652025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524002-DA0B-F002-3258-A3C27A2A19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74457" y="1194639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BC5886A-2B8A-7234-7949-F0E83D38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918" y="199900"/>
            <a:ext cx="10515600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008AB7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B24AEBB-01E4-D776-6997-95E8273FDE9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6918" y="709404"/>
            <a:ext cx="10515600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1" cap="all" baseline="0">
                <a:solidFill>
                  <a:srgbClr val="008AB7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7D905BE-2309-C883-17E3-21E8CB612A6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5317165"/>
            <a:ext cx="10494319" cy="75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i="1">
                <a:solidFill>
                  <a:srgbClr val="C56D27"/>
                </a:solidFill>
              </a:defRPr>
            </a:lvl1pPr>
            <a:lvl2pPr marL="7429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Optional callout/takeaway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893DD-378D-1FFA-2400-B5EF196F7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0"/>
            <a:ext cx="698090" cy="858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22B1C-56CA-0124-BC50-AF6F81756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12" y="1757185"/>
            <a:ext cx="5867412" cy="43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24007B-9B6D-BA0A-E0F3-C3EF92487E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43392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86CB66-89DB-9EE7-E5C3-A3817DB2D3A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57956" y="1186006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1C2686-E4C7-23E7-FDED-7F24B86D7EE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506328" y="1652025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E6BF673-5435-3945-E8E6-C1CE3D3CE7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26084" y="1194639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AADE8D-7445-E481-A04D-05DF8937E06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54701" y="1652025"/>
            <a:ext cx="3191933" cy="34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7429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C524002-DA0B-F002-3258-A3C27A2A19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74457" y="1194639"/>
            <a:ext cx="3179345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 cap="all" baseline="0">
                <a:solidFill>
                  <a:srgbClr val="07074E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BC5886A-2B8A-7234-7949-F0E83D38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918" y="199900"/>
            <a:ext cx="10515600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rgbClr val="008AB7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B24AEBB-01E4-D776-6997-95E8273FDE9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6918" y="709404"/>
            <a:ext cx="10515600" cy="33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1" cap="all" baseline="0">
                <a:solidFill>
                  <a:srgbClr val="008AB7"/>
                </a:solidFill>
              </a:defRPr>
            </a:lvl1pPr>
            <a:lvl2pPr marL="7429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2pPr>
            <a:lvl3pPr marL="12001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3pPr>
            <a:lvl4pPr marL="16573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4pPr>
            <a:lvl5pPr marL="2114550" indent="-182880">
              <a:buFont typeface="Arial" panose="020B0604020202020204" pitchFamily="34" charset="0"/>
              <a:buChar char="•"/>
              <a:defRPr sz="14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7D905BE-2309-C883-17E3-21E8CB612A6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5317165"/>
            <a:ext cx="10494319" cy="75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i="1">
                <a:solidFill>
                  <a:srgbClr val="C56D27"/>
                </a:solidFill>
              </a:defRPr>
            </a:lvl1pPr>
            <a:lvl2pPr marL="7429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2001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16573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4pPr>
            <a:lvl5pPr marL="2114550" indent="-182880" algn="ctr">
              <a:buClr>
                <a:srgbClr val="008AB7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Optional callout/takeaway box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893DD-378D-1FFA-2400-B5EF196F7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0"/>
            <a:ext cx="698090" cy="8583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4CA59-4EA9-ACE2-D2FA-96FFFB844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04FC5A-E151-00A5-F062-0963B9A04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41" y="3194643"/>
            <a:ext cx="223915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435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8B2-698A-C6FA-4243-C03A48F5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B2982-6A64-E967-8880-271A271F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15BB-64CE-4B0B-A935-89552B81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0739-EF5A-4B20-9353-99E9E5D33FAB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02AC-B4D7-78D1-439D-315C680E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7781-83B2-7241-0200-6C36A108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AA5F9-AB72-A13B-E8CF-02ABD79FD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F170D-8680-808F-A652-6D6B7BFD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E4F5D-97B9-6BF5-DC40-9FF0B4AA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8CC7-BFBB-4114-88D5-24C5C004A97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EAB5F-7F70-C652-23B0-D57ABAF4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2F78-B689-84F8-2F72-A326A04D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8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74B73-36B5-9EEF-B23B-D9DAF9DD2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122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C6B0D3-A3F9-BCDB-7F6D-7646811D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693" y="101447"/>
            <a:ext cx="6770451" cy="6525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67C218-3757-C0A4-3AB7-50CF567C67EB}"/>
              </a:ext>
            </a:extLst>
          </p:cNvPr>
          <p:cNvCxnSpPr>
            <a:cxnSpLocks/>
            <a:stCxn id="4" idx="1"/>
            <a:endCxn id="4" idx="3"/>
          </p:cNvCxnSpPr>
          <p:nvPr userDrawn="1"/>
        </p:nvCxnSpPr>
        <p:spPr>
          <a:xfrm>
            <a:off x="51224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0DB74D-C77F-F794-2C3B-0C121A69F51A}"/>
              </a:ext>
            </a:extLst>
          </p:cNvPr>
          <p:cNvCxnSpPr>
            <a:cxnSpLocks/>
          </p:cNvCxnSpPr>
          <p:nvPr userDrawn="1"/>
        </p:nvCxnSpPr>
        <p:spPr>
          <a:xfrm>
            <a:off x="5987113" y="865762"/>
            <a:ext cx="0" cy="5545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1F89ED97-E9BB-3922-8E3F-0545132BF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"/>
          </a:blip>
          <a:stretch>
            <a:fillRect/>
          </a:stretch>
        </p:blipFill>
        <p:spPr>
          <a:xfrm>
            <a:off x="2265871" y="0"/>
            <a:ext cx="7660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D190-E0FA-1ECB-9AF6-A47EDC3B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C684-E83D-B00A-06B6-5FA5080F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2E4D-0AE4-97AB-E5C8-1602F672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F449-6FC1-4D25-B1B2-208F2B8B05E4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4C7F-B297-24C7-3D8E-03074F7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FE88E-6C5C-A09A-B344-5659D0D3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6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2BD1-3E6C-1072-3E33-EC44B2F3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1C4C-9410-6CE6-D1C1-F3D84D33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3FA2-5996-7B38-D6E9-4C4FB4A8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F7B6-94A4-4562-ABF0-4F44F005B81D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75E12-E8DA-468A-A998-45A510F9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956B1-1883-E06E-E197-B039F7A6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5E91-8ABE-6AC6-92B3-6879F8A2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8DF4-0CC2-5851-D96E-7882EDED0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DB05-5C24-B566-9F61-029CDA326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161E1-A2FC-CF3B-3AB5-F5C4C496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4A5A-87A8-429A-AE64-7E0C96804A52}" type="datetime1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695DF-46E8-9C0F-DD7B-B825DBF7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EA65E-6A14-123F-2823-67925F65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9AEEB-FBD6-1114-E408-99C47F53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6DD20-9C0D-2A9F-5688-1DEE195E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9A540-0706-678A-8826-2E0B2CFE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8A426-D4BD-6F57-0A83-2B52A5DC4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CDE39-E3E9-2B3D-C1CB-E2F3837A0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5736-4372-8675-367B-9AB7A7E7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B414-5940-4555-9AC8-645FF9142B9A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BE615-33A0-9F40-0134-04362C44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2A64E-562A-F00E-7BCB-9741F506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A9F3-2BFC-35CF-544D-1EDBE1F7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E429C-2B88-3B93-3406-F3D72EA4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68B8-789E-4C1F-8E64-F1326F8832B2}" type="datetime1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DD414-96AC-C8C1-6F76-2A279822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 CAGE: 9CNC0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234A2-43DD-7DC9-7947-7CC31F02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44672C-438D-B644-7B7E-877337FFB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D9EB-9CBA-49FC-818B-06D47DF40BD0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D400-B690-99A5-90D8-1AA8154BEF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43" y="5943598"/>
            <a:ext cx="743714" cy="9144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753773-612E-58E9-F16A-BE9D184915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5338211" y="2871019"/>
            <a:ext cx="1515578" cy="13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753773-612E-58E9-F16A-BE9D18491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338211" y="2871019"/>
            <a:ext cx="1515578" cy="1356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4672C-438D-B644-7B7E-877337FFBC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9143" y="25121"/>
            <a:ext cx="12192000" cy="68328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DA60-A7F2-44B6-93BE-49EBA2BB858E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AD400-B690-99A5-90D8-1AA8154BEF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614" y="5943598"/>
            <a:ext cx="743714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8A50C-2669-DF7C-68DC-724F754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8354" y="6448426"/>
            <a:ext cx="1747684" cy="365125"/>
          </a:xfrm>
        </p:spPr>
        <p:txBody>
          <a:bodyPr/>
          <a:lstStyle/>
          <a:p>
            <a:fld id="{3C3CCEC5-E8D0-4709-8BE4-AADAD677A3F4}" type="datetime1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9168E-2685-62F7-A239-B0DB7A0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1058" y="6453137"/>
            <a:ext cx="4114800" cy="365125"/>
          </a:xfrm>
        </p:spPr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BDFE-4EBF-0C5B-9D63-76DE4F14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425"/>
            <a:ext cx="2743200" cy="365125"/>
          </a:xfrm>
        </p:spPr>
        <p:txBody>
          <a:bodyPr/>
          <a:lstStyle>
            <a:lvl1pPr algn="l">
              <a:defRPr sz="1000"/>
            </a:lvl1pPr>
          </a:lstStyle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393412-4634-3A3F-E637-C166584F98BA}"/>
              </a:ext>
            </a:extLst>
          </p:cNvPr>
          <p:cNvCxnSpPr>
            <a:cxnSpLocks/>
          </p:cNvCxnSpPr>
          <p:nvPr userDrawn="1"/>
        </p:nvCxnSpPr>
        <p:spPr>
          <a:xfrm>
            <a:off x="5889521" y="561667"/>
            <a:ext cx="0" cy="573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AC3F0E-4E64-C4F3-613B-C15C4145F96B}"/>
              </a:ext>
            </a:extLst>
          </p:cNvPr>
          <p:cNvCxnSpPr>
            <a:cxnSpLocks/>
          </p:cNvCxnSpPr>
          <p:nvPr userDrawn="1"/>
        </p:nvCxnSpPr>
        <p:spPr>
          <a:xfrm>
            <a:off x="0" y="326431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A922A553-62F9-9F69-80E2-E7E6B1B6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99260" cy="732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E2C4F7-1A40-122B-2B70-402924F49A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1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D750C-D899-C750-4B6F-51D067C2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12D68-C3D8-C0DF-22E8-075A358B6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C774-C601-6087-3709-E1BE4B5D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087EC-870D-4876-A234-05EFA857AE76}" type="datetime1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8308-AC5C-128A-8CCB-A00D84334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UEI: JXCKQSMSWNC8 CAGE: 9CNC0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5516-158F-765D-E787-48D05E28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9892-66E0-4F43-BCC3-1DE3BD94A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2" r:id="rId9"/>
    <p:sldLayoutId id="2147483665" r:id="rId10"/>
    <p:sldLayoutId id="2147483661" r:id="rId11"/>
    <p:sldLayoutId id="2147483663" r:id="rId12"/>
    <p:sldLayoutId id="2147483656" r:id="rId13"/>
    <p:sldLayoutId id="2147483657" r:id="rId14"/>
    <p:sldLayoutId id="2147483666" r:id="rId15"/>
    <p:sldLayoutId id="2147483667" r:id="rId16"/>
    <p:sldLayoutId id="2147483658" r:id="rId17"/>
    <p:sldLayoutId id="2147483659" r:id="rId18"/>
    <p:sldLayoutId id="214748366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5A175-A836-A3E7-2F44-F7679AC7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A788-F354-4C8F-A3C4-922F9C93B1B4}" type="datetime1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25601-A16E-7593-3FC9-2F860F6F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</a:t>
            </a:r>
          </a:p>
          <a:p>
            <a:r>
              <a:rPr lang="en-US"/>
              <a:t>CAGE: 9CNC0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170D38-828C-161D-D965-C23C611B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NAICS: </a:t>
            </a:r>
            <a:r>
              <a:rPr lang="en-US" b="1"/>
              <a:t>541519</a:t>
            </a:r>
            <a:r>
              <a:rPr lang="en-US"/>
              <a:t>, 541513, 541512, 541513, 541618, 541511, 541611, 541614, 541330, 561110, 611420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3087A-8F5C-7B03-4477-37C9A9C43D2E}"/>
              </a:ext>
            </a:extLst>
          </p:cNvPr>
          <p:cNvSpPr txBox="1"/>
          <p:nvPr/>
        </p:nvSpPr>
        <p:spPr>
          <a:xfrm>
            <a:off x="3696326" y="0"/>
            <a:ext cx="565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COMPANY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39061-3EC3-25E6-8961-3801BC259FC1}"/>
              </a:ext>
            </a:extLst>
          </p:cNvPr>
          <p:cNvSpPr txBox="1"/>
          <p:nvPr/>
        </p:nvSpPr>
        <p:spPr>
          <a:xfrm>
            <a:off x="6171227" y="1081769"/>
            <a:ext cx="5732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Founded in 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HQ Chesapeake, Virginia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Minority, Woman-owned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SBA WOSB &amp; EDWOSB Certified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Secret/TS clearances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Primary NAICS: 541519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B679C-6FB6-45FC-19A1-C1FEAB14E454}"/>
              </a:ext>
            </a:extLst>
          </p:cNvPr>
          <p:cNvSpPr txBox="1"/>
          <p:nvPr/>
        </p:nvSpPr>
        <p:spPr>
          <a:xfrm>
            <a:off x="6518787" y="696450"/>
            <a:ext cx="459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ZYBERLYNX 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E5B04-F0B6-51AD-FF33-3DBCC909E36C}"/>
              </a:ext>
            </a:extLst>
          </p:cNvPr>
          <p:cNvSpPr txBox="1"/>
          <p:nvPr/>
        </p:nvSpPr>
        <p:spPr>
          <a:xfrm>
            <a:off x="131250" y="1231973"/>
            <a:ext cx="56402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Our goal is to be at the forefront of the IT and logistics industry, offering exceptional customer service and cutting-edge technology solutions.  We are dedicated to providing top-notch services to government agencies by building strong relationships and adhering to the highest standards of professionalism, innovation, and integrity.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8610A-F963-69BD-34DA-6F97F3085239}"/>
              </a:ext>
            </a:extLst>
          </p:cNvPr>
          <p:cNvSpPr txBox="1"/>
          <p:nvPr/>
        </p:nvSpPr>
        <p:spPr>
          <a:xfrm>
            <a:off x="206364" y="706283"/>
            <a:ext cx="459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OUR 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402D1-4BFA-CEB1-1F64-001FCA9F2462}"/>
              </a:ext>
            </a:extLst>
          </p:cNvPr>
          <p:cNvSpPr txBox="1"/>
          <p:nvPr/>
        </p:nvSpPr>
        <p:spPr>
          <a:xfrm>
            <a:off x="6518787" y="3477783"/>
            <a:ext cx="459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CERTIFICATIONS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EF521-EC22-8A6E-0191-38E0038C1D0D}"/>
              </a:ext>
            </a:extLst>
          </p:cNvPr>
          <p:cNvSpPr txBox="1"/>
          <p:nvPr/>
        </p:nvSpPr>
        <p:spPr>
          <a:xfrm>
            <a:off x="6096000" y="3875636"/>
            <a:ext cx="5732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CISSP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PMP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ITILv4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Microsoft 365 Advanced Expert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CCNP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Roboto Light"/>
                <a:cs typeface="Arial" panose="020B0604020202020204" pitchFamily="34" charset="0"/>
              </a:rPr>
              <a:t>CASP +</a:t>
            </a:r>
          </a:p>
          <a:p>
            <a:endParaRPr lang="en-US" sz="1200" dirty="0">
              <a:latin typeface="Calibri"/>
              <a:ea typeface="Roboto Light"/>
              <a:cs typeface="Calibri"/>
            </a:endParaRPr>
          </a:p>
          <a:p>
            <a:r>
              <a:rPr lang="en-US" sz="1400" dirty="0"/>
              <a:t>Additional Training: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Shipley Proposal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Shipley Proposal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BF1E5-503F-02A4-2E30-CFBAA8D85D8A}"/>
              </a:ext>
            </a:extLst>
          </p:cNvPr>
          <p:cNvSpPr txBox="1"/>
          <p:nvPr/>
        </p:nvSpPr>
        <p:spPr>
          <a:xfrm>
            <a:off x="206364" y="3512129"/>
            <a:ext cx="459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STAFF FACTS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2F2C9-36DE-9E4D-D7ED-E12A2D67AD3B}"/>
              </a:ext>
            </a:extLst>
          </p:cNvPr>
          <p:cNvSpPr txBox="1"/>
          <p:nvPr/>
        </p:nvSpPr>
        <p:spPr>
          <a:xfrm>
            <a:off x="167148" y="3873570"/>
            <a:ext cx="5732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Mission Readiness &amp; Global Experience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Overseas Operational Expertise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Cross-Cultural Competency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Certified &amp; Highly Skilled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Veteran-Led Resilience &amp; Discipline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Business Agility &amp; WOSD Advantages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Strong Risk Management &amp; Compliance Focus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C7128A2-75A2-8965-D4BF-1F368614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8AC-5FB9-4E92-BBC4-2F5D7382C20B}" type="datetime1">
              <a:rPr lang="en-US" smtClean="0"/>
              <a:t>2/21/2025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480E317-1DAC-E71D-2E42-EE2F2819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UEI: JXCKQSMSWNC8</a:t>
            </a:r>
          </a:p>
          <a:p>
            <a:r>
              <a:rPr lang="en-US"/>
              <a:t>CAGE: 9CNC0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AB8A99C-35E7-4659-D4D2-DC0D33D6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NAICS: </a:t>
            </a:r>
            <a:r>
              <a:rPr lang="en-US" b="1"/>
              <a:t>541519</a:t>
            </a:r>
            <a:r>
              <a:rPr lang="en-US"/>
              <a:t>, 541513, 541512, 541513, 541618, 541511, 541611, 541614, 541330, 561110, 611420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4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6AFAD-B17D-0796-6708-51F89B5E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203"/>
            <a:ext cx="3582971" cy="3774525"/>
          </a:xfrm>
        </p:spPr>
        <p:txBody>
          <a:bodyPr>
            <a:normAutofit/>
          </a:bodyPr>
          <a:lstStyle/>
          <a:p>
            <a:r>
              <a:rPr lang="en-US" sz="1400" b="1" dirty="0"/>
              <a:t>DESCRIPTION: </a:t>
            </a:r>
            <a:r>
              <a:rPr lang="en-US" sz="1400" dirty="0"/>
              <a:t>Provide support for operation and maintenance (O&amp;M of communications equipment and IT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NOSC/NOC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Configuration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Network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System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VoIP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Service Desk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Active Directory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Vulnerability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Logistics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9135D-BA4B-8CE4-5D18-3F66D1CFD3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6918" y="904577"/>
            <a:ext cx="3179345" cy="758958"/>
          </a:xfrm>
        </p:spPr>
        <p:txBody>
          <a:bodyPr>
            <a:noAutofit/>
          </a:bodyPr>
          <a:lstStyle/>
          <a:p>
            <a:r>
              <a:rPr lang="en-US" sz="1200" dirty="0"/>
              <a:t>U.S. Army </a:t>
            </a:r>
          </a:p>
          <a:p>
            <a:r>
              <a:rPr lang="en-US" sz="1200" dirty="0"/>
              <a:t>Netcom – omdac swaca - </a:t>
            </a:r>
            <a:r>
              <a:rPr lang="en-US" sz="1200" dirty="0" err="1"/>
              <a:t>vectrus</a:t>
            </a:r>
            <a:endParaRPr lang="en-US" sz="1200" dirty="0"/>
          </a:p>
          <a:p>
            <a:r>
              <a:rPr lang="en-US" sz="1200" dirty="0"/>
              <a:t>Value: 800M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DBCB2-D9B6-5576-52FF-3563201FF7E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00033" y="1740154"/>
            <a:ext cx="3191933" cy="3785574"/>
          </a:xfrm>
        </p:spPr>
        <p:txBody>
          <a:bodyPr>
            <a:normAutofit/>
          </a:bodyPr>
          <a:lstStyle/>
          <a:p>
            <a:r>
              <a:rPr lang="en-US" sz="1400" b="1" dirty="0"/>
              <a:t>DESCRIPTION: </a:t>
            </a:r>
            <a:r>
              <a:rPr lang="en-US" sz="1400" dirty="0"/>
              <a:t>Provide mission critical support to ensure reliable C2 for forward deployed forces.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Direct NOSC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System/Server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Printer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Help Desk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Trouble Ticketing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Monitoring and Troubleshooting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Service Desk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Active Directory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SCCM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STIG Implementation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A5D78-F174-CD1C-96AD-0BE7798293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1892" y="1708788"/>
            <a:ext cx="3191933" cy="3785573"/>
          </a:xfrm>
        </p:spPr>
        <p:txBody>
          <a:bodyPr>
            <a:normAutofit/>
          </a:bodyPr>
          <a:lstStyle/>
          <a:p>
            <a:r>
              <a:rPr lang="en-US" sz="1400" b="1" dirty="0"/>
              <a:t>DESCRIPTION: </a:t>
            </a:r>
            <a:r>
              <a:rPr lang="en-US" sz="1400" dirty="0"/>
              <a:t>Provide full range of IT engineering and installation (E&amp;I) throughout the middle east (Kuwait, Iraq, Bahrain, Jordan, Qatar, Afghanistan)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Operations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Configuration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Change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E&amp;I Task and Project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Maintenance &amp; Logistics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Signal/Mission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RMF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CSfC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989559-3EA4-CBDA-458F-E64834CFA3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31892" y="964147"/>
            <a:ext cx="3179345" cy="687878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/>
              <a:t>U.S. Army </a:t>
            </a:r>
          </a:p>
          <a:p>
            <a:r>
              <a:rPr lang="en-US" sz="4800" dirty="0"/>
              <a:t>USARCENT – SWA-TS3 – BUSINESS INTEGRA</a:t>
            </a:r>
          </a:p>
          <a:p>
            <a:r>
              <a:rPr lang="en-US" sz="4800" dirty="0"/>
              <a:t>Value: 200M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A355BD-FB1E-3BC8-8B73-1669EB0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PAST EXPERIENCE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F01E99-3A38-72EC-4F48-6F16284440D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6918" y="5401559"/>
            <a:ext cx="10494319" cy="1256541"/>
          </a:xfrm>
        </p:spPr>
        <p:txBody>
          <a:bodyPr>
            <a:normAutofit/>
          </a:bodyPr>
          <a:lstStyle/>
          <a:p>
            <a:r>
              <a:rPr lang="en-US" dirty="0"/>
              <a:t>MAJOR PROJECTS</a:t>
            </a:r>
          </a:p>
          <a:p>
            <a:pPr algn="l"/>
            <a:r>
              <a:rPr lang="en-US" sz="1200" dirty="0"/>
              <a:t>Network Modernization			     Server Upgrades			       SharePoint Migration</a:t>
            </a:r>
          </a:p>
          <a:p>
            <a:pPr algn="l"/>
            <a:r>
              <a:rPr lang="en-US" sz="1200" dirty="0"/>
              <a:t>Zero Trust Security Implementation		     Project Management Standardization/Implementation	       CCRI/SAV Assistance	</a:t>
            </a:r>
          </a:p>
          <a:p>
            <a:pPr algn="l"/>
            <a:r>
              <a:rPr lang="en-US" sz="1200" dirty="0"/>
              <a:t>CSfC (Commercial Solution for Classified) deployment	     Warehouse Transition                                                                   RMF Transition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4888F79-B96A-DC64-6564-770896C919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74404" y="964147"/>
            <a:ext cx="3179345" cy="687878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/>
              <a:t>U.S. AIR FORCE</a:t>
            </a:r>
          </a:p>
          <a:p>
            <a:r>
              <a:rPr lang="en-US" sz="4800" dirty="0"/>
              <a:t>USCENTAF A6 – CTSS III - GDIT</a:t>
            </a:r>
          </a:p>
          <a:p>
            <a:r>
              <a:rPr lang="en-US" sz="4800" dirty="0"/>
              <a:t>Value: 600M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D7DEDC-CC35-E778-D70A-824A8075C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86" y="6589337"/>
            <a:ext cx="9730059" cy="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7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34108-F08C-0A4A-AA73-A1C89761DC46}"/>
              </a:ext>
            </a:extLst>
          </p:cNvPr>
          <p:cNvSpPr txBox="1"/>
          <p:nvPr/>
        </p:nvSpPr>
        <p:spPr>
          <a:xfrm>
            <a:off x="6202052" y="689870"/>
            <a:ext cx="586189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Mission Readiness &amp; Global Experience</a:t>
            </a:r>
          </a:p>
          <a:p>
            <a:pPr algn="ctr"/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Overseas Operational Expertise</a:t>
            </a:r>
            <a:r>
              <a:rPr lang="en-GB" sz="1200" dirty="0"/>
              <a:t> – Demonstrated success in executing projects in challenging international environments, ensuring compliance with foreign regulations, security protocols, and logistical constraints.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Cross-Cultural Competency</a:t>
            </a:r>
            <a:r>
              <a:rPr lang="en-GB" sz="1200" dirty="0"/>
              <a:t> – Ability to operate effectively across diverse geopolitical landscapes, understanding regional nuances and optimizing operations in various locations.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DoD &amp; Federal Mission Support</a:t>
            </a:r>
            <a:r>
              <a:rPr lang="en-GB" sz="1200" dirty="0"/>
              <a:t> – Proven experience working with military and government agencies, aligning project execution with mission objectives in defense, security, and IT modernization.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B5B36-329A-8847-309B-6D118C252EAF}"/>
              </a:ext>
            </a:extLst>
          </p:cNvPr>
          <p:cNvSpPr txBox="1"/>
          <p:nvPr/>
        </p:nvSpPr>
        <p:spPr>
          <a:xfrm>
            <a:off x="6074005" y="3231485"/>
            <a:ext cx="61179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Certified &amp; Highly Skilled </a:t>
            </a:r>
          </a:p>
          <a:p>
            <a:pPr algn="ctr"/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ITIL v4-Certified Professionals</a:t>
            </a:r>
            <a:r>
              <a:rPr lang="en-GB" sz="1200" dirty="0"/>
              <a:t> – Ensures adherence to industry best practices in IT service management, improving efficiency, service delivery, and customer satisfaction.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PMP-Certified Project Managers</a:t>
            </a:r>
            <a:r>
              <a:rPr lang="en-GB" sz="1200" dirty="0"/>
              <a:t> – Brings structured and risk-mitigated approaches to project execution, ensuring on-time and on-budget delivery with high-quality standards.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Microsoft-Certified Experts</a:t>
            </a:r>
            <a:r>
              <a:rPr lang="en-GB" sz="1200" dirty="0"/>
              <a:t> – Capable of deploying, managing, and securing Microsoft-based enterprise IT environments, aligning with federal cybersecurity and cloud transformation initiatives.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E389-0DB5-874F-2397-D2C53BC777D9}"/>
              </a:ext>
            </a:extLst>
          </p:cNvPr>
          <p:cNvSpPr txBox="1"/>
          <p:nvPr/>
        </p:nvSpPr>
        <p:spPr>
          <a:xfrm>
            <a:off x="0" y="689870"/>
            <a:ext cx="58618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Small Business Agility &amp; WOSB Advantages</a:t>
            </a:r>
          </a:p>
          <a:p>
            <a:pPr algn="ctr"/>
            <a:endParaRPr lang="en-GB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Procurement &amp; Set-Aside Benefits</a:t>
            </a:r>
            <a:r>
              <a:rPr lang="en-GB" sz="1200" dirty="0"/>
              <a:t> – Eligibility for WOSB and EDWOSB set-asides enables agencies to meet their diversity goals while accessing specialized expertise.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Flexible &amp; Scalable Approach</a:t>
            </a:r>
            <a:r>
              <a:rPr lang="en-GB" sz="1200" dirty="0"/>
              <a:t> – Ability to rapidly scale services and adapt to evolving contract requirements, providing customized solutions without bureaucratic delays.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Personalized Customer Engagement</a:t>
            </a:r>
            <a:r>
              <a:rPr lang="en-GB" sz="1200" dirty="0"/>
              <a:t> – Unlike large primes, as a WOSB we offer tailored solutions with direct executive oversight and customer-focused service delivery.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BDFAD-84A5-80E1-C0E4-69762C76262C}"/>
              </a:ext>
            </a:extLst>
          </p:cNvPr>
          <p:cNvSpPr txBox="1"/>
          <p:nvPr/>
        </p:nvSpPr>
        <p:spPr>
          <a:xfrm>
            <a:off x="0" y="3231485"/>
            <a:ext cx="586189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Veteran-Led Resilience &amp; Discipline</a:t>
            </a:r>
          </a:p>
          <a:p>
            <a:pPr algn="ctr"/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Military-Trained Leadership</a:t>
            </a:r>
            <a:r>
              <a:rPr lang="en-GB" sz="1200" dirty="0"/>
              <a:t> – Prior Army service instills a disciplined, mission-driven, and adaptive approach to solving complex problems, particularly in high-stakes or high-pressure environments.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Security-Cleared Professionals</a:t>
            </a:r>
            <a:r>
              <a:rPr lang="en-GB" sz="1200" dirty="0"/>
              <a:t> – Experience working classified environments, enabling seamless support for classified or sensitive government projects.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1" dirty="0"/>
              <a:t>Agile &amp; Rapid Deployment Capabilities</a:t>
            </a:r>
            <a:r>
              <a:rPr lang="en-GB" sz="1200" dirty="0"/>
              <a:t> – Experience in fast-moving, operationally demanding environments allows for quick mobilization of teams to meet urgent government needs.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E2197-2254-A598-CFAC-DF74B2EF13C8}"/>
              </a:ext>
            </a:extLst>
          </p:cNvPr>
          <p:cNvSpPr txBox="1"/>
          <p:nvPr/>
        </p:nvSpPr>
        <p:spPr>
          <a:xfrm>
            <a:off x="1628354" y="0"/>
            <a:ext cx="8854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DIFFERENTIATORS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11DBB01-917F-2CD4-E451-CE23FA1B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67FD-A6E7-4E26-BCAA-C910BFC41353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6328A2-C7AA-2D4C-3DDF-FAEA73BA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UEI: JXCKQSMSWNC8</a:t>
            </a:r>
          </a:p>
          <a:p>
            <a:r>
              <a:rPr lang="en-US" dirty="0"/>
              <a:t>CAGE: 9CNC0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4D839EA-C14F-4EAE-DD4C-6D2214E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NAICS: </a:t>
            </a:r>
            <a:r>
              <a:rPr lang="en-US" b="1" dirty="0"/>
              <a:t>541519</a:t>
            </a:r>
            <a:r>
              <a:rPr lang="en-US" dirty="0"/>
              <a:t>, 541513, 541512, 541513, 541618, 541511, 541611, 541614, 541330, 561110, 611420</a:t>
            </a:r>
          </a:p>
        </p:txBody>
      </p:sp>
    </p:spTree>
    <p:extLst>
      <p:ext uri="{BB962C8B-B14F-4D97-AF65-F5344CB8AC3E}">
        <p14:creationId xmlns:p14="http://schemas.microsoft.com/office/powerpoint/2010/main" val="290645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8A93BD-D97A-0866-0845-96F52F37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593"/>
            <a:ext cx="10515600" cy="61700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C88B4535-289B-B92E-390E-85C6638A08A0}"/>
              </a:ext>
            </a:extLst>
          </p:cNvPr>
          <p:cNvSpPr txBox="1">
            <a:spLocks/>
          </p:cNvSpPr>
          <p:nvPr/>
        </p:nvSpPr>
        <p:spPr>
          <a:xfrm>
            <a:off x="726649" y="4679203"/>
            <a:ext cx="10515600" cy="617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8A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27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780</Words>
  <Application>Microsoft Office PowerPoint</Application>
  <PresentationFormat>Widescreen</PresentationFormat>
  <Paragraphs>119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PAST EXPERIENCE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Miller</dc:creator>
  <cp:lastModifiedBy>Mike Miller</cp:lastModifiedBy>
  <cp:revision>3</cp:revision>
  <dcterms:created xsi:type="dcterms:W3CDTF">2025-02-17T04:10:48Z</dcterms:created>
  <dcterms:modified xsi:type="dcterms:W3CDTF">2025-02-21T14:14:29Z</dcterms:modified>
</cp:coreProperties>
</file>